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90" r:id="rId7"/>
    <p:sldId id="291" r:id="rId8"/>
    <p:sldId id="340" r:id="rId9"/>
    <p:sldId id="292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34" r:id="rId19"/>
    <p:sldId id="335" r:id="rId20"/>
    <p:sldId id="336" r:id="rId21"/>
    <p:sldId id="337" r:id="rId22"/>
    <p:sldId id="338" r:id="rId23"/>
    <p:sldId id="339" r:id="rId24"/>
    <p:sldId id="297" r:id="rId25"/>
    <p:sldId id="289" r:id="rId26"/>
    <p:sldId id="271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Scholz, Andrew" initials="SA" lastIdx="0" clrIdx="0">
    <p:extLst>
      <p:ext uri="{19B8F6BF-5375-455C-9EA6-DF929625EA0E}">
        <p15:presenceInfo xmlns:p15="http://schemas.microsoft.com/office/powerpoint/2012/main" userId="S-1-5-21-3690945654-1931080963-2191028220-30654" providerId="AD"/>
      </p:ext>
    </p:extLst>
  </p:cmAuthor>
  <p:cmAuthor id="2" name="Mowry, Matt" initials="MM" lastIdx="0" clrIdx="1">
    <p:extLst>
      <p:ext uri="{19B8F6BF-5375-455C-9EA6-DF929625EA0E}">
        <p15:presenceInfo xmlns:p15="http://schemas.microsoft.com/office/powerpoint/2012/main" userId="S-1-5-21-3690945654-1931080963-2191028220-39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0877" autoAdjust="0"/>
  </p:normalViewPr>
  <p:slideViewPr>
    <p:cSldViewPr snapToGrid="0">
      <p:cViewPr varScale="1">
        <p:scale>
          <a:sx n="102" d="100"/>
          <a:sy n="102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3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2CFD52-7326-4605-9888-03AFD0BF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35B60-5AFA-4802-B497-4769FE089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A253-F917-43D9-BD4F-4A77148CBFE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AF92-2672-4BD6-9422-ED8729311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5BE80-186E-48CA-AD89-97BA645A0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022B-B7CA-455B-BEF5-3AAF1FCE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4A56-6F14-44C8-93D2-6592CF606EC8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8002B-FFBE-4C00-BCD8-A228D5BE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744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59917-1138-4C68-9EB5-CF98B1C5A8B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A1C45-1F3F-459A-BEC6-CC8312C4A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00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7A20-9F4C-4731-8397-724202BE5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8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04A46-6950-4A34-936D-765EA685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C902-3C3F-4F91-9DCD-0652BD7C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1D1B-9B8A-46BF-93C1-723F20D1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34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8EEB-0510-4D53-B128-A980DCFF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ACBF4-DF62-4E44-BC3B-721CCBF0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049CD-4EF2-4D34-83A2-CE725EEFD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4A33D-79EC-4FB9-A94A-4BD57FEDE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034A-1930-4A86-8978-EFC8EEDC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A073A-52BF-45EF-8D56-B7382CF4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88355-5BB9-4302-8F44-EDB9DDE8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28864-095E-41D7-A944-347E7D06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03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9276-1AF4-4624-9E25-B407CB03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92E3B-826C-4279-AA58-61B2C9FD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70DBD-2B69-4709-8AD1-35DB73D7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3EE15-6D8A-4C92-B98C-09839D76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43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03D70-308F-4247-9A06-F336E197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7088A-0A52-4A48-A9E2-5D84C844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F1435-B577-4CB1-9E24-B5DE8ADF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024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745D-16BA-49CD-97DB-87B3B93C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CA6C-351A-46DA-AEE5-FE2452AE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BA48-1C86-4961-B8DF-CAD095728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0D239-1DC2-483C-9D32-0882E2DF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C7A1E-F831-4AB2-A2CC-45E1C7A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5E14-3369-42DB-B623-7F585818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31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8F37-3304-4C42-8360-CEF0B1B5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1771C-9CC8-4529-B9DD-408678784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09845-0869-491B-8483-4F16652C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541C9-95E7-4FBC-A578-476CD63B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CE966-2B0C-4B64-ACE9-70684161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02651-3C70-4C3A-931C-2D57357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45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F96A-0225-4ED6-BD55-3F386C12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731CF-279E-41B7-9FB2-0472D56FC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6A06-A845-4DEA-ACD8-C589AB1C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04-3D61-4285-950B-597FC6C9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E566-807B-4AE8-9B11-A4B06375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71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5AFD3-FDA4-4B66-9C47-729D8F4F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4E2E-E17F-459C-9422-4B0D87EF1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FA37-057D-4544-AF21-127241B5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176A-4360-433E-9474-364EC750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9FC9-7B1E-447B-B85F-4094BB8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04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755D1C-FB59-4275-8AF1-6968B5E0398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39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7ADD9C-8B5C-4D58-A04B-8FCDE71D2E8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41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7DD3BD-67E4-4018-98B8-8B4BA24ED17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13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0FACB6-E081-41E1-AAD5-B4170A821CB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4774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9DD1DE-F45A-470A-B824-5A89F26B62D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057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E31AB2-02CC-4855-B4A0-44FF41CE69A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896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081F-EB1A-4C6D-88F1-63E92307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7A466-656A-4B36-B576-FDC0AF6E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E492-7894-4B8D-892D-4021A0A6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233A-A5D3-46C1-8671-7E0161FF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4B8A2-DBF6-4E08-82F9-A7DDE9EF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54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3B6E-9337-4C2E-AB1C-A2B3729C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F1F9-53C0-492D-8B8A-C0A975A97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1067-2758-4ED2-B81E-350F91D11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97397-5C39-41C8-BAC8-20A6E21F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2C1E0-DA96-41C6-AA42-9566844A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61839-9AB6-41DE-B906-38FDC232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8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BFCEF-A7C9-4C5D-8B92-99B0BE4B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A4BE-8EDB-4452-998C-EB4EB2DF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D5A4-F6BF-4563-975E-BF03D3EA6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A9C4-EF3A-473C-BFC4-818A08D5501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AC08-058D-45B0-BD2E-E8575399E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A69E6-2F35-4AB7-9A2E-21673460E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1" r:id="rId4"/>
    <p:sldLayoutId id="2147483668" r:id="rId5"/>
    <p:sldLayoutId id="2147483669" r:id="rId6"/>
    <p:sldLayoutId id="214748367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5B5-9096-45BF-94A8-D4266B23A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Control of Hazardous Energy (Lockout/Tagout)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F9693-991B-4AEB-AFC7-385868872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Standard 29 CFR Part 1910.147</a:t>
            </a:r>
          </a:p>
          <a:p>
            <a:r>
              <a:rPr lang="en-US" b="1"/>
              <a:t>Presented by: Barton Insurance Group LLC</a:t>
            </a:r>
          </a:p>
          <a:p>
            <a:endParaRPr lang="en-US" b="1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EE00509-B22A-4C54-BE93-E81CA60C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68" y="6305550"/>
            <a:ext cx="48401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3200" b="0" i="0" u="none" kern="1200" baseline="0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900">
                <a:solidFill>
                  <a:schemeClr val="bg1"/>
                </a:solidFill>
                <a:latin typeface="+mj-lt"/>
              </a:rPr>
              <a:t>© 200</a:t>
            </a:r>
            <a:r>
              <a:rPr lang="en-US" sz="900">
                <a:solidFill>
                  <a:schemeClr val="bg1"/>
                </a:solidFill>
                <a:latin typeface="+mj-lt"/>
              </a:rPr>
              <a:t>5</a:t>
            </a:r>
            <a:r>
              <a:rPr sz="900">
                <a:solidFill>
                  <a:schemeClr val="bg1"/>
                </a:solidFill>
                <a:latin typeface="+mj-lt"/>
              </a:rPr>
              <a:t>, 201</a:t>
            </a:r>
            <a:r>
              <a:rPr lang="en-US" sz="900">
                <a:solidFill>
                  <a:schemeClr val="bg1"/>
                </a:solidFill>
                <a:latin typeface="+mj-lt"/>
              </a:rPr>
              <a:t>2, 2020</a:t>
            </a:r>
            <a:r>
              <a:rPr sz="900">
                <a:solidFill>
                  <a:schemeClr val="bg1"/>
                </a:solidFill>
                <a:latin typeface="+mj-lt"/>
              </a:rPr>
              <a:t> Zywave,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280020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Authorized employees will be issued locks, which should have just one key.</a:t>
            </a:r>
          </a:p>
          <a:p>
            <a:r>
              <a:rPr lang="en-US"/>
              <a:t>Lockout locks will have a distinct look and can only be used for lockout procedures. This ensures lockout locks are consistent and that affected employees can easily recognize a lockout.</a:t>
            </a:r>
          </a:p>
          <a:p>
            <a:r>
              <a:rPr lang="en-US"/>
              <a:t>Tags should be used with a lock. This serves as a warning of hazardous energy and helps identify who originally placed the lock.</a:t>
            </a:r>
          </a:p>
        </p:txBody>
      </p:sp>
    </p:spTree>
    <p:extLst>
      <p:ext uri="{BB962C8B-B14F-4D97-AF65-F5344CB8AC3E}">
        <p14:creationId xmlns:p14="http://schemas.microsoft.com/office/powerpoint/2010/main" val="107876691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Additional Lockout Equipment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5" y="1690688"/>
            <a:ext cx="4846256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While some energy isolating devices may accept a lock, others will not without additional equipment.</a:t>
            </a:r>
          </a:p>
          <a:p>
            <a:r>
              <a:rPr lang="en-US"/>
              <a:t>Additional lockout equipment can include gate valves, ball valves and plug covers, among others.</a:t>
            </a:r>
          </a:p>
          <a:p>
            <a:r>
              <a:rPr lang="en-US"/>
              <a:t>If group lockout that accepts multiple locks is preformed, a hasp will be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23AF7-0AE2-434D-B8CF-73F078E8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51" y="1690688"/>
            <a:ext cx="4018780" cy="37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8023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Lockout/Tagout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To prepare to perform a job requiring lockout/tagout you must: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Review the energy control procedure.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Procure all hardware needed to lockout all energy sources.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Complete all information needed on your tag(s).</a:t>
            </a:r>
          </a:p>
        </p:txBody>
      </p:sp>
    </p:spTree>
    <p:extLst>
      <p:ext uri="{BB962C8B-B14F-4D97-AF65-F5344CB8AC3E}">
        <p14:creationId xmlns:p14="http://schemas.microsoft.com/office/powerpoint/2010/main" val="126371759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Lockout Sequence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 fontScale="92500"/>
          </a:bodyPr>
          <a:lstStyle/>
          <a:p>
            <a:r>
              <a:rPr lang="en-US"/>
              <a:t>Every piece of equipment has its own specific procedure. However, the following are some lockout sequence best practices to consider: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Notify affected employees that the machine will be shut down.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Identify the types and magnitude of energy involved in the lockout.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Shut down the equipment using a standard stopping procedure.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Isolate the energy sources.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Lock out the energy sources with the appropriate devices and locks.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Dissipate or restrain any stored energy in the machine.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Test the machine to ensure the procedure was effective. No employees should be nearby when this happens. Return the machine’s controls to a safe position after verification concludes.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9958210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Restoration of Energy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Check the machine or equipment and the immediate area around the machine to ensure that nonessential items have been removed and that the machine or equipment components are operationally intact.</a:t>
            </a:r>
          </a:p>
          <a:p>
            <a:r>
              <a:rPr lang="en-US"/>
              <a:t>Check the work area to ensure that all employees have been safely positioned or removed from the area.</a:t>
            </a:r>
          </a:p>
          <a:p>
            <a:r>
              <a:rPr lang="en-US"/>
              <a:t>Verify that the controls are in neutral.</a:t>
            </a:r>
          </a:p>
          <a:p>
            <a:r>
              <a:rPr lang="en-US"/>
              <a:t>Remove the lockout devices and reenergize the machine or equipment. </a:t>
            </a:r>
            <a:r>
              <a:rPr lang="en-US" b="1"/>
              <a:t>Note:</a:t>
            </a:r>
            <a:r>
              <a:rPr lang="en-US"/>
              <a:t> The removal of some forms of blocking may require reenergization of the machine before safe removal can be completed.</a:t>
            </a:r>
          </a:p>
          <a:p>
            <a:r>
              <a:rPr lang="en-US"/>
              <a:t>Notify affected employees that the servicing or maintenance is completed and the machine or equipment is ready for use.</a:t>
            </a:r>
          </a:p>
        </p:txBody>
      </p:sp>
    </p:spTree>
    <p:extLst>
      <p:ext uri="{BB962C8B-B14F-4D97-AF65-F5344CB8AC3E}">
        <p14:creationId xmlns:p14="http://schemas.microsoft.com/office/powerpoint/2010/main" val="133483804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Employee Lockout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Whenever more than one employee is working on equipment requiring lockout/tagout, the following rule applies: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Each employee must have her or his lock on each energy control.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A group lockbox could also be used.</a:t>
            </a:r>
          </a:p>
          <a:p>
            <a:r>
              <a:rPr lang="en-US"/>
              <a:t>If an employee is working on a piece of equipment, even for a minute, they must always lock out. They can remove their lock when they are no longer working on the piece of equipment.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224B8-CAEC-4F93-A369-0D7B05C5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69" y="5358254"/>
            <a:ext cx="710245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8287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Change or Reassignment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When shift change or reassignment occurs during a lockout/tagout, the following rules apply: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 off-going employee will review the job with the on-coming employee.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 off-going employee will remove his or her locks/tags.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 on-coming employee will place his or her locks/tags.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 on-coming employee will verify that all energy controls are in the off or safe position.</a:t>
            </a:r>
          </a:p>
          <a:p>
            <a:r>
              <a:rPr lang="en-US"/>
              <a:t>Always check your lockout/tagout after being away from the job, even after breaks and lunch.</a:t>
            </a:r>
          </a:p>
        </p:txBody>
      </p:sp>
    </p:spTree>
    <p:extLst>
      <p:ext uri="{BB962C8B-B14F-4D97-AF65-F5344CB8AC3E}">
        <p14:creationId xmlns:p14="http://schemas.microsoft.com/office/powerpoint/2010/main" val="316837666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Lock Removal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5872019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 the event that a lock has to be removed when an employee cannot be contacted, the following procedure will be followed: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 decision to remove the lock must </a:t>
            </a:r>
            <a:br>
              <a:rPr lang="en-US" sz="2000"/>
            </a:br>
            <a:r>
              <a:rPr lang="en-US" sz="2000"/>
              <a:t>be made by a member of management.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A form must be filled out by an authorized supervisor before a lock can be removed.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Every effort must be made to contact the </a:t>
            </a:r>
            <a:br>
              <a:rPr lang="en-US" sz="2000"/>
            </a:br>
            <a:r>
              <a:rPr lang="en-US" sz="2000"/>
              <a:t>employee including calling her or him at home.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A member of management will meet the employee at the entrance before the next scheduled work shift.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 cut-off lock will be left with a note on the employee’s bench or tool box.</a:t>
            </a:r>
          </a:p>
        </p:txBody>
      </p:sp>
      <p:pic>
        <p:nvPicPr>
          <p:cNvPr id="4" name="Picture 5" descr="L936256">
            <a:extLst>
              <a:ext uri="{FF2B5EF4-FFF2-40B4-BE49-F238E27FC236}">
                <a16:creationId xmlns:a16="http://schemas.microsoft.com/office/drawing/2014/main" id="{C75A0C74-A4F4-4077-A698-30577A028B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5704" y="2280622"/>
            <a:ext cx="2296756" cy="2296756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438747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Cord and Plug Exception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If a piece of equipment is connected to a power source using a cord and plug, and the exposure to hazardous energy can be controlled by unplugging the cord and having exclusive control of the plug, lockout is not necessary.</a:t>
            </a:r>
          </a:p>
        </p:txBody>
      </p:sp>
    </p:spTree>
    <p:extLst>
      <p:ext uri="{BB962C8B-B14F-4D97-AF65-F5344CB8AC3E}">
        <p14:creationId xmlns:p14="http://schemas.microsoft.com/office/powerpoint/2010/main" val="38495604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Alternative Procedures for Minor Tool Changes, Adjustments and Other Minor Servicing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2049612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Lockout is also not required if: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Work is routine, repetitive and integral </a:t>
            </a:r>
            <a:r>
              <a:rPr lang="en-US" b="1"/>
              <a:t>AND</a:t>
            </a:r>
            <a:r>
              <a:rPr lang="en-US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There are alternative measures in place that provide effective protection.</a:t>
            </a:r>
          </a:p>
          <a:p>
            <a:r>
              <a:rPr lang="en-US"/>
              <a:t>This is not to be taken lightly. Documented procedures and risk assessments must be completed for these activities. If you’re ever in doubt, use full lockout procedures.</a:t>
            </a:r>
          </a:p>
        </p:txBody>
      </p:sp>
    </p:spTree>
    <p:extLst>
      <p:ext uri="{BB962C8B-B14F-4D97-AF65-F5344CB8AC3E}">
        <p14:creationId xmlns:p14="http://schemas.microsoft.com/office/powerpoint/2010/main" val="374709817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After this training program, participants will understand: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When lockout procedures are required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sources of hazardous energy are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How to execute basic procedures for locking out and restarting equipment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When alternative energy control procedures come into play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21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Working With Contractors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ct val="0"/>
              </a:spcBef>
            </a:pPr>
            <a:r>
              <a:rPr lang="en-US"/>
              <a:t>Contractors are required to have a program equivalent to ours.</a:t>
            </a:r>
          </a:p>
          <a:p>
            <a:pPr marL="342900" marR="0" lvl="0" indent="-342900"/>
            <a:r>
              <a:rPr lang="en-US"/>
              <a:t>Contractor personnel will be made aware of our procedures, locks and tags.</a:t>
            </a:r>
          </a:p>
          <a:p>
            <a:pPr marL="342900" marR="0" lvl="0" indent="-342900"/>
            <a:r>
              <a:rPr lang="en-US"/>
              <a:t>All of our facility personnel who work with contractors will be made aware of the contractor procedure, locks and tags.</a:t>
            </a:r>
          </a:p>
          <a:p>
            <a:pPr marL="342900" marR="0" lvl="0" indent="-342900"/>
            <a:r>
              <a:rPr lang="en-US"/>
              <a:t>Any problems that you observe should be immediately brought to the attention of the program administrator.</a:t>
            </a:r>
            <a:endParaRPr lang="en-US">
              <a:sym typeface="Wingdings" pitchFamily="2" charset="2"/>
            </a:endParaRPr>
          </a:p>
          <a:p>
            <a:pPr marL="342900" lvl="0" indent="-342900"/>
            <a:endParaRPr lang="en-US">
              <a:ea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199612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Periodic Inspections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Annually, an inspection must be done to ensure that lockout procedures are accurate and employees understand these procedures.</a:t>
            </a:r>
          </a:p>
          <a:p>
            <a:r>
              <a:rPr lang="en-US"/>
              <a:t>As part of these inspections, we will: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Review all energy control procedures.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Revise energy control procedures when applicable.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Conduct retraining when energy control procedures need to be revised.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253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600"/>
              <a:t>Lockout procedures are used in our facility any time an employee could be exposed to hazardous energy from a machine should it start up inadvertently. Only facility- assigned locks and tags are to be used.</a:t>
            </a:r>
          </a:p>
          <a:p>
            <a:pPr lvl="0"/>
            <a:r>
              <a:rPr lang="en-US" sz="2600"/>
              <a:t>Always check the energy control procedure prior to performing a lockout/tagout - never forget to check for stored energy.</a:t>
            </a:r>
          </a:p>
          <a:p>
            <a:pPr lvl="0"/>
            <a:r>
              <a:rPr lang="en-US" sz="2600"/>
              <a:t>Communicate with all personnel who are affected by the job.</a:t>
            </a:r>
          </a:p>
          <a:p>
            <a:pPr lvl="0"/>
            <a:r>
              <a:rPr lang="en-US" sz="2600"/>
              <a:t>Each employee working on the job must have his or her lock on each energy control device.</a:t>
            </a:r>
          </a:p>
        </p:txBody>
      </p:sp>
    </p:spTree>
    <p:extLst>
      <p:ext uri="{BB962C8B-B14F-4D97-AF65-F5344CB8AC3E}">
        <p14:creationId xmlns:p14="http://schemas.microsoft.com/office/powerpoint/2010/main" val="102748827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More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2"/>
            <a:ext cx="8210006" cy="50976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/>
              <a:t>For more information regarding the control of hazardous energy or other safety issues, please contact: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Barton Insurance Group LLC</a:t>
            </a:r>
          </a:p>
          <a:p>
            <a:pPr marL="0" lvl="0" indent="0">
              <a:buNone/>
            </a:pPr>
            <a:r>
              <a:rPr lang="en-US"/>
              <a:t>www.bartoninsurancegroupllc.com</a:t>
            </a:r>
          </a:p>
          <a:p>
            <a:pPr marL="0" lvl="0" indent="0">
              <a:buNone/>
            </a:pPr>
            <a:r>
              <a:rPr lang="en-US"/>
              <a:t>615.806.1265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299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Lockout?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goal of machine lockout is to prevent the accidental energization or start up of equipment.</a:t>
            </a:r>
          </a:p>
          <a:p>
            <a:r>
              <a:rPr lang="en-US"/>
              <a:t>Lockout procedures are completed by isolating the energy sources of a machine and then physically locking them so they cannot be re-energized.</a:t>
            </a:r>
          </a:p>
        </p:txBody>
      </p:sp>
    </p:spTree>
    <p:extLst>
      <p:ext uri="{BB962C8B-B14F-4D97-AF65-F5344CB8AC3E}">
        <p14:creationId xmlns:p14="http://schemas.microsoft.com/office/powerpoint/2010/main" val="319476194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Makes Lockout Procedures Effective?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Employees working inside the hazardous area of a machine are protected by a lock.  </a:t>
            </a:r>
          </a:p>
          <a:p>
            <a:r>
              <a:rPr lang="en-US"/>
              <a:t>The only person who can remove the lock is the employee who originally put it on.</a:t>
            </a:r>
          </a:p>
        </p:txBody>
      </p:sp>
    </p:spTree>
    <p:extLst>
      <p:ext uri="{BB962C8B-B14F-4D97-AF65-F5344CB8AC3E}">
        <p14:creationId xmlns:p14="http://schemas.microsoft.com/office/powerpoint/2010/main" val="28198774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Tagout?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The term “tagout” is often used alongside “lockout.”</a:t>
            </a:r>
          </a:p>
          <a:p>
            <a:r>
              <a:rPr lang="en-US"/>
              <a:t>Tagout procedures are similar to lockout in that they are meant to control hazardous energy. </a:t>
            </a:r>
          </a:p>
          <a:p>
            <a:r>
              <a:rPr lang="en-US"/>
              <a:t>However, with tagout procedures, machines cannot be physically locked out. Instead, the machine’s energy is isolated and a tag is placed on the equipment as a warning to employees.</a:t>
            </a:r>
          </a:p>
          <a:p>
            <a:r>
              <a:rPr lang="en-US"/>
              <a:t>Tagout procedures are not as effective as lockout ones, as tags might not be seen by employees.</a:t>
            </a:r>
          </a:p>
          <a:p>
            <a:r>
              <a:rPr lang="en-US"/>
              <a:t>Tagout procedures may not be used if the machine can be locked.</a:t>
            </a:r>
          </a:p>
          <a:p>
            <a:r>
              <a:rPr lang="en-US"/>
              <a:t>Tagout procedures are becoming rare, as new and retrofitted equipment are required to accept locks.</a:t>
            </a:r>
          </a:p>
        </p:txBody>
      </p:sp>
    </p:spTree>
    <p:extLst>
      <p:ext uri="{BB962C8B-B14F-4D97-AF65-F5344CB8AC3E}">
        <p14:creationId xmlns:p14="http://schemas.microsoft.com/office/powerpoint/2010/main" val="207775849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Authorized and Affected Employees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b="1"/>
              <a:t>Authorized employee</a:t>
            </a:r>
            <a:r>
              <a:rPr lang="en-US" altLang="en-US"/>
              <a:t>–This refers to an employee who is trained and authorized to perform work requiring the identification and control of energy sources. Generally, this work is service or maintenance related.</a:t>
            </a:r>
          </a:p>
          <a:p>
            <a:pPr lvl="0"/>
            <a:r>
              <a:rPr lang="en-US" altLang="en-US" b="1"/>
              <a:t>Affected employee</a:t>
            </a:r>
            <a:r>
              <a:rPr lang="en-US" altLang="en-US"/>
              <a:t>–This refers to an employee who does not use lockout/tagout procedures, but works in an area where equipment may include locks and tags on energy control devices.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388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5" y="1690688"/>
            <a:ext cx="5564370" cy="4351338"/>
          </a:xfrm>
        </p:spPr>
        <p:txBody>
          <a:bodyPr>
            <a:normAutofit/>
          </a:bodyPr>
          <a:lstStyle/>
          <a:p>
            <a:pPr lvl="0"/>
            <a:r>
              <a:rPr lang="en-US"/>
              <a:t>Energy sources, which are present in many machines, may be: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Electrical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Mechanical (e.g., moving parts)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Pneumatic and gas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Hydraulic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Thermal (e.g., heat or extreme cold sources)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Chemical (e.g., acids, bases or solvents)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Stored (e.g., energy that is stored even after the control device is locked)</a:t>
            </a:r>
          </a:p>
          <a:p>
            <a:pPr lvl="0"/>
            <a:endParaRPr lang="en-US"/>
          </a:p>
        </p:txBody>
      </p:sp>
      <p:pic>
        <p:nvPicPr>
          <p:cNvPr id="4" name="Picture 5" descr="DCP_0527">
            <a:extLst>
              <a:ext uri="{FF2B5EF4-FFF2-40B4-BE49-F238E27FC236}">
                <a16:creationId xmlns:a16="http://schemas.microsoft.com/office/drawing/2014/main" id="{11AD3416-4B69-43FE-BDD1-B80A4290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351" y="1326641"/>
            <a:ext cx="2815653" cy="197680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" name="Picture 9" descr="20040618-021-valve">
            <a:extLst>
              <a:ext uri="{FF2B5EF4-FFF2-40B4-BE49-F238E27FC236}">
                <a16:creationId xmlns:a16="http://schemas.microsoft.com/office/drawing/2014/main" id="{B682B344-0095-4551-B3D3-99F99829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351" y="3966226"/>
            <a:ext cx="2815653" cy="1862109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3782074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Stored Energy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5" y="1690688"/>
            <a:ext cx="8210006" cy="4351338"/>
          </a:xfrm>
        </p:spPr>
        <p:txBody>
          <a:bodyPr>
            <a:noAutofit/>
          </a:bodyPr>
          <a:lstStyle/>
          <a:p>
            <a:pPr lvl="0"/>
            <a:r>
              <a:rPr lang="en-US" altLang="en-US" sz="2400"/>
              <a:t>Many serious accidents occur because stored energy was not recognized. Some examples of where stored energy can be found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/>
              <a:t>Charged electrical capacitors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/>
              <a:t>Compressed springs and wound torsion bars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/>
              <a:t>Hot machine parts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/>
              <a:t>Pressurized pipe 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/>
              <a:t>A machine part that can slide if a catch fails</a:t>
            </a:r>
          </a:p>
          <a:p>
            <a:r>
              <a:rPr lang="en-US" sz="2400"/>
              <a:t>A critical step of any lockout procedure is to release stored energy and verify that all stored energy sources have been rendered safe before starting work.</a:t>
            </a:r>
          </a:p>
        </p:txBody>
      </p:sp>
    </p:spTree>
    <p:extLst>
      <p:ext uri="{BB962C8B-B14F-4D97-AF65-F5344CB8AC3E}">
        <p14:creationId xmlns:p14="http://schemas.microsoft.com/office/powerpoint/2010/main" val="350937692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Control Procedures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We have developed energy control procedures for each applicable piece of equipment.</a:t>
            </a:r>
          </a:p>
          <a:p>
            <a:r>
              <a:rPr lang="en-US"/>
              <a:t>Procedures are available to employees at all times.</a:t>
            </a:r>
          </a:p>
          <a:p>
            <a:r>
              <a:rPr lang="en-US"/>
              <a:t>New equipment must have an approved energy control procedure before it can be put into service.</a:t>
            </a:r>
          </a:p>
          <a:p>
            <a:r>
              <a:rPr lang="en-US"/>
              <a:t>If you ever notice that an energy control procedure is missing, notify your supervisor immediately.</a:t>
            </a:r>
          </a:p>
        </p:txBody>
      </p:sp>
    </p:spTree>
    <p:extLst>
      <p:ext uri="{BB962C8B-B14F-4D97-AF65-F5344CB8AC3E}">
        <p14:creationId xmlns:p14="http://schemas.microsoft.com/office/powerpoint/2010/main" val="303937052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18.05.15"/>
  <p:tag name="AS_TITLE" val="Aspose.Slides for .NET 4.0 Client Profile"/>
  <p:tag name="AS_VERSION" val="18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123</Paragraphs>
  <Slides>23</Slides>
  <Notes>1</Notes>
  <TotalTime>2641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4">
      <vt:lpstr>Office Theme</vt:lpstr>
      <vt:lpstr>Control of Hazardous Energy (Lockout/Tagout)</vt:lpstr>
      <vt:lpstr>Learning Objectives</vt:lpstr>
      <vt:lpstr>What Is Lockout?</vt:lpstr>
      <vt:lpstr>What Makes Lockout Procedures Effective?</vt:lpstr>
      <vt:lpstr>What Is Tagout?</vt:lpstr>
      <vt:lpstr>Authorized and Affected Employees</vt:lpstr>
      <vt:lpstr>Energy Sources</vt:lpstr>
      <vt:lpstr>Stored Energy</vt:lpstr>
      <vt:lpstr>Energy Control Procedures</vt:lpstr>
      <vt:lpstr>Locks</vt:lpstr>
      <vt:lpstr>Additional Lockout Equipment</vt:lpstr>
      <vt:lpstr>Lockout/Tagout Preparation</vt:lpstr>
      <vt:lpstr>Lockout Sequence</vt:lpstr>
      <vt:lpstr>Restoration of Energy</vt:lpstr>
      <vt:lpstr>Multiple Employee Lockout</vt:lpstr>
      <vt:lpstr>Shift Change or Reassignment</vt:lpstr>
      <vt:lpstr>Emergency Lock Removal</vt:lpstr>
      <vt:lpstr>Cord and Plug Exception</vt:lpstr>
      <vt:lpstr>Alternative Procedures for Minor Tool Changes, Adjustments and Other Minor Servicing</vt:lpstr>
      <vt:lpstr>Working With Contractors</vt:lpstr>
      <vt:lpstr>Periodic Inspections</vt:lpstr>
      <vt:lpstr>Summary</vt:lpstr>
      <vt:lpstr>For More Information</vt:lpstr>
    </vt:vector>
  </TitlesOfParts>
  <LinksUpToDate>0</LinksUpToDate>
  <SharedDoc>0</SharedDoc>
  <HyperlinksChanged>0</HyperlinksChanged>
  <Application>Aspose.Slides for .NET</Application>
  <AppVersion>18.0500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Hutchinson, Stephanie</dc:creator>
  <cp:lastModifiedBy>Scholz, Andrew</cp:lastModifiedBy>
  <cp:revision>84</cp:revision>
  <dcterms:created xsi:type="dcterms:W3CDTF">2020-03-23T16:16:55Z</dcterms:created>
  <dcterms:modified xsi:type="dcterms:W3CDTF">2024-02-19T13:42:06Z</dcterms:modified>
</cp:coreProperties>
</file>